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52154-99F0-4E60-AFD8-035DF2B671B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A069A6E-9109-41A7-9A92-364EDCF7CDEB}">
      <dgm:prSet/>
      <dgm:spPr/>
      <dgm:t>
        <a:bodyPr/>
        <a:lstStyle/>
        <a:p>
          <a:r>
            <a:rPr lang="de-DE"/>
            <a:t>100% wiederverwertbar</a:t>
          </a:r>
          <a:endParaRPr lang="en-US"/>
        </a:p>
      </dgm:t>
    </dgm:pt>
    <dgm:pt modelId="{AED63952-5BA4-48CE-BFED-0E6C1A1232FA}" type="parTrans" cxnId="{943DE091-578C-4711-B149-FCF270DCEA3A}">
      <dgm:prSet/>
      <dgm:spPr/>
      <dgm:t>
        <a:bodyPr/>
        <a:lstStyle/>
        <a:p>
          <a:endParaRPr lang="en-US"/>
        </a:p>
      </dgm:t>
    </dgm:pt>
    <dgm:pt modelId="{33811096-F9D7-4C89-BF80-C727CDFCDC5F}" type="sibTrans" cxnId="{943DE091-578C-4711-B149-FCF270DCEA3A}">
      <dgm:prSet/>
      <dgm:spPr/>
      <dgm:t>
        <a:bodyPr/>
        <a:lstStyle/>
        <a:p>
          <a:endParaRPr lang="en-US"/>
        </a:p>
      </dgm:t>
    </dgm:pt>
    <dgm:pt modelId="{A4E9E687-D626-42EC-9FBE-2BEE837606AF}">
      <dgm:prSet/>
      <dgm:spPr/>
      <dgm:t>
        <a:bodyPr/>
        <a:lstStyle/>
        <a:p>
          <a:r>
            <a:rPr lang="de-DE"/>
            <a:t>Energie sparen mit Glas</a:t>
          </a:r>
          <a:endParaRPr lang="en-US"/>
        </a:p>
      </dgm:t>
    </dgm:pt>
    <dgm:pt modelId="{415E2C03-1ADE-47BE-AADE-562F68B30FC5}" type="parTrans" cxnId="{688E227C-7FC6-4C7A-AB01-91E41ACAEB50}">
      <dgm:prSet/>
      <dgm:spPr/>
      <dgm:t>
        <a:bodyPr/>
        <a:lstStyle/>
        <a:p>
          <a:endParaRPr lang="en-US"/>
        </a:p>
      </dgm:t>
    </dgm:pt>
    <dgm:pt modelId="{3AEBB3C0-0BD1-4FB4-A916-92F09BDCF54A}" type="sibTrans" cxnId="{688E227C-7FC6-4C7A-AB01-91E41ACAEB50}">
      <dgm:prSet/>
      <dgm:spPr/>
      <dgm:t>
        <a:bodyPr/>
        <a:lstStyle/>
        <a:p>
          <a:endParaRPr lang="en-US"/>
        </a:p>
      </dgm:t>
    </dgm:pt>
    <dgm:pt modelId="{9F36C05E-7B8B-4978-B66F-B0C420E2A751}">
      <dgm:prSet/>
      <dgm:spPr/>
      <dgm:t>
        <a:bodyPr/>
        <a:lstStyle/>
        <a:p>
          <a:r>
            <a:rPr lang="de-DE"/>
            <a:t>Stress sparen mit Glas</a:t>
          </a:r>
          <a:endParaRPr lang="en-US"/>
        </a:p>
      </dgm:t>
    </dgm:pt>
    <dgm:pt modelId="{44FE1119-10FC-439F-BD8A-99533CFF98FA}" type="parTrans" cxnId="{922094C9-0F71-49BF-A8D1-51FB1CAC3429}">
      <dgm:prSet/>
      <dgm:spPr/>
      <dgm:t>
        <a:bodyPr/>
        <a:lstStyle/>
        <a:p>
          <a:endParaRPr lang="en-US"/>
        </a:p>
      </dgm:t>
    </dgm:pt>
    <dgm:pt modelId="{D05988FE-D07C-4140-AC32-FE6D375B1C2E}" type="sibTrans" cxnId="{922094C9-0F71-49BF-A8D1-51FB1CAC3429}">
      <dgm:prSet/>
      <dgm:spPr/>
      <dgm:t>
        <a:bodyPr/>
        <a:lstStyle/>
        <a:p>
          <a:endParaRPr lang="en-US"/>
        </a:p>
      </dgm:t>
    </dgm:pt>
    <dgm:pt modelId="{EDB282D9-7A42-43FF-9C57-2DCFCC790BE6}">
      <dgm:prSet/>
      <dgm:spPr/>
      <dgm:t>
        <a:bodyPr/>
        <a:lstStyle/>
        <a:p>
          <a:r>
            <a:rPr lang="de-DE"/>
            <a:t>Schutz vor Handystrahlen</a:t>
          </a:r>
          <a:endParaRPr lang="en-US"/>
        </a:p>
      </dgm:t>
    </dgm:pt>
    <dgm:pt modelId="{52D9A776-44B3-4EB2-94DE-1EF996A7A131}" type="parTrans" cxnId="{FA8C2F35-8AED-4AAA-B481-B9308B3C421C}">
      <dgm:prSet/>
      <dgm:spPr/>
      <dgm:t>
        <a:bodyPr/>
        <a:lstStyle/>
        <a:p>
          <a:endParaRPr lang="en-US"/>
        </a:p>
      </dgm:t>
    </dgm:pt>
    <dgm:pt modelId="{5DE676EE-0E06-498B-8720-1AA4BE2790B9}" type="sibTrans" cxnId="{FA8C2F35-8AED-4AAA-B481-B9308B3C421C}">
      <dgm:prSet/>
      <dgm:spPr/>
      <dgm:t>
        <a:bodyPr/>
        <a:lstStyle/>
        <a:p>
          <a:endParaRPr lang="en-US"/>
        </a:p>
      </dgm:t>
    </dgm:pt>
    <dgm:pt modelId="{BC8DB15C-FE8E-4864-8CCA-6206A5648FCA}" type="pres">
      <dgm:prSet presAssocID="{20D52154-99F0-4E60-AFD8-035DF2B671B7}" presName="linear" presStyleCnt="0">
        <dgm:presLayoutVars>
          <dgm:animLvl val="lvl"/>
          <dgm:resizeHandles val="exact"/>
        </dgm:presLayoutVars>
      </dgm:prSet>
      <dgm:spPr/>
    </dgm:pt>
    <dgm:pt modelId="{54E076DF-CC04-4C93-ADA5-B9C6CFE79D9B}" type="pres">
      <dgm:prSet presAssocID="{8A069A6E-9109-41A7-9A92-364EDCF7CD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7FFC1D6-99D5-479C-8680-2C50F4DF0D5B}" type="pres">
      <dgm:prSet presAssocID="{33811096-F9D7-4C89-BF80-C727CDFCDC5F}" presName="spacer" presStyleCnt="0"/>
      <dgm:spPr/>
    </dgm:pt>
    <dgm:pt modelId="{B5311536-934D-43F7-9D12-1EE4AA1CDF5D}" type="pres">
      <dgm:prSet presAssocID="{A4E9E687-D626-42EC-9FBE-2BEE837606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D2F33CA-BC76-4A9D-85D6-E38597186511}" type="pres">
      <dgm:prSet presAssocID="{3AEBB3C0-0BD1-4FB4-A916-92F09BDCF54A}" presName="spacer" presStyleCnt="0"/>
      <dgm:spPr/>
    </dgm:pt>
    <dgm:pt modelId="{5168767D-BF76-4096-B6C1-129A3FBAC455}" type="pres">
      <dgm:prSet presAssocID="{9F36C05E-7B8B-4978-B66F-B0C420E2A75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BE1F50-DFBB-437E-9D18-33E6B58DBE0B}" type="pres">
      <dgm:prSet presAssocID="{D05988FE-D07C-4140-AC32-FE6D375B1C2E}" presName="spacer" presStyleCnt="0"/>
      <dgm:spPr/>
    </dgm:pt>
    <dgm:pt modelId="{E673D1BC-1305-4615-A0C0-4E8973590B3E}" type="pres">
      <dgm:prSet presAssocID="{EDB282D9-7A42-43FF-9C57-2DCFCC790BE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D7AF21B-211C-4965-B8AE-FADE3E6936BB}" type="presOf" srcId="{8A069A6E-9109-41A7-9A92-364EDCF7CDEB}" destId="{54E076DF-CC04-4C93-ADA5-B9C6CFE79D9B}" srcOrd="0" destOrd="0" presId="urn:microsoft.com/office/officeart/2005/8/layout/vList2"/>
    <dgm:cxn modelId="{12AFBE34-0C2A-46BF-87CB-E38B2C481B11}" type="presOf" srcId="{20D52154-99F0-4E60-AFD8-035DF2B671B7}" destId="{BC8DB15C-FE8E-4864-8CCA-6206A5648FCA}" srcOrd="0" destOrd="0" presId="urn:microsoft.com/office/officeart/2005/8/layout/vList2"/>
    <dgm:cxn modelId="{FA8C2F35-8AED-4AAA-B481-B9308B3C421C}" srcId="{20D52154-99F0-4E60-AFD8-035DF2B671B7}" destId="{EDB282D9-7A42-43FF-9C57-2DCFCC790BE6}" srcOrd="3" destOrd="0" parTransId="{52D9A776-44B3-4EB2-94DE-1EF996A7A131}" sibTransId="{5DE676EE-0E06-498B-8720-1AA4BE2790B9}"/>
    <dgm:cxn modelId="{688E227C-7FC6-4C7A-AB01-91E41ACAEB50}" srcId="{20D52154-99F0-4E60-AFD8-035DF2B671B7}" destId="{A4E9E687-D626-42EC-9FBE-2BEE837606AF}" srcOrd="1" destOrd="0" parTransId="{415E2C03-1ADE-47BE-AADE-562F68B30FC5}" sibTransId="{3AEBB3C0-0BD1-4FB4-A916-92F09BDCF54A}"/>
    <dgm:cxn modelId="{943DE091-578C-4711-B149-FCF270DCEA3A}" srcId="{20D52154-99F0-4E60-AFD8-035DF2B671B7}" destId="{8A069A6E-9109-41A7-9A92-364EDCF7CDEB}" srcOrd="0" destOrd="0" parTransId="{AED63952-5BA4-48CE-BFED-0E6C1A1232FA}" sibTransId="{33811096-F9D7-4C89-BF80-C727CDFCDC5F}"/>
    <dgm:cxn modelId="{C079B192-CFC1-4EC6-B9CA-3589A21B084F}" type="presOf" srcId="{A4E9E687-D626-42EC-9FBE-2BEE837606AF}" destId="{B5311536-934D-43F7-9D12-1EE4AA1CDF5D}" srcOrd="0" destOrd="0" presId="urn:microsoft.com/office/officeart/2005/8/layout/vList2"/>
    <dgm:cxn modelId="{922094C9-0F71-49BF-A8D1-51FB1CAC3429}" srcId="{20D52154-99F0-4E60-AFD8-035DF2B671B7}" destId="{9F36C05E-7B8B-4978-B66F-B0C420E2A751}" srcOrd="2" destOrd="0" parTransId="{44FE1119-10FC-439F-BD8A-99533CFF98FA}" sibTransId="{D05988FE-D07C-4140-AC32-FE6D375B1C2E}"/>
    <dgm:cxn modelId="{AB21E6F5-72DA-403B-9771-D6D77CBE54D0}" type="presOf" srcId="{9F36C05E-7B8B-4978-B66F-B0C420E2A751}" destId="{5168767D-BF76-4096-B6C1-129A3FBAC455}" srcOrd="0" destOrd="0" presId="urn:microsoft.com/office/officeart/2005/8/layout/vList2"/>
    <dgm:cxn modelId="{B0F050F8-37F9-4B49-96F8-5767A416C214}" type="presOf" srcId="{EDB282D9-7A42-43FF-9C57-2DCFCC790BE6}" destId="{E673D1BC-1305-4615-A0C0-4E8973590B3E}" srcOrd="0" destOrd="0" presId="urn:microsoft.com/office/officeart/2005/8/layout/vList2"/>
    <dgm:cxn modelId="{8B6C6A3A-E590-452C-8B09-9730938935FE}" type="presParOf" srcId="{BC8DB15C-FE8E-4864-8CCA-6206A5648FCA}" destId="{54E076DF-CC04-4C93-ADA5-B9C6CFE79D9B}" srcOrd="0" destOrd="0" presId="urn:microsoft.com/office/officeart/2005/8/layout/vList2"/>
    <dgm:cxn modelId="{B96BAD48-CCEA-4103-AE9A-80653342B195}" type="presParOf" srcId="{BC8DB15C-FE8E-4864-8CCA-6206A5648FCA}" destId="{E7FFC1D6-99D5-479C-8680-2C50F4DF0D5B}" srcOrd="1" destOrd="0" presId="urn:microsoft.com/office/officeart/2005/8/layout/vList2"/>
    <dgm:cxn modelId="{11774F10-113E-4E87-990D-940B9C4BB07C}" type="presParOf" srcId="{BC8DB15C-FE8E-4864-8CCA-6206A5648FCA}" destId="{B5311536-934D-43F7-9D12-1EE4AA1CDF5D}" srcOrd="2" destOrd="0" presId="urn:microsoft.com/office/officeart/2005/8/layout/vList2"/>
    <dgm:cxn modelId="{192E0AF0-616C-4C40-91D0-802E65C772F2}" type="presParOf" srcId="{BC8DB15C-FE8E-4864-8CCA-6206A5648FCA}" destId="{ED2F33CA-BC76-4A9D-85D6-E38597186511}" srcOrd="3" destOrd="0" presId="urn:microsoft.com/office/officeart/2005/8/layout/vList2"/>
    <dgm:cxn modelId="{6D6FA45E-34C8-412C-AB19-F3F22DE36052}" type="presParOf" srcId="{BC8DB15C-FE8E-4864-8CCA-6206A5648FCA}" destId="{5168767D-BF76-4096-B6C1-129A3FBAC455}" srcOrd="4" destOrd="0" presId="urn:microsoft.com/office/officeart/2005/8/layout/vList2"/>
    <dgm:cxn modelId="{346DCDBA-023D-4FB0-8272-B15D7904D0BF}" type="presParOf" srcId="{BC8DB15C-FE8E-4864-8CCA-6206A5648FCA}" destId="{FCBE1F50-DFBB-437E-9D18-33E6B58DBE0B}" srcOrd="5" destOrd="0" presId="urn:microsoft.com/office/officeart/2005/8/layout/vList2"/>
    <dgm:cxn modelId="{457DC943-00BF-4200-88D4-9A3F90708F95}" type="presParOf" srcId="{BC8DB15C-FE8E-4864-8CCA-6206A5648FCA}" destId="{E673D1BC-1305-4615-A0C0-4E8973590B3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076DF-CC04-4C93-ADA5-B9C6CFE79D9B}">
      <dsp:nvSpPr>
        <dsp:cNvPr id="0" name=""/>
        <dsp:cNvSpPr/>
      </dsp:nvSpPr>
      <dsp:spPr>
        <a:xfrm>
          <a:off x="0" y="451583"/>
          <a:ext cx="6263640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/>
            <a:t>100% wiederverwertbar</a:t>
          </a:r>
          <a:endParaRPr lang="en-US" sz="4400" kern="1200"/>
        </a:p>
      </dsp:txBody>
      <dsp:txXfrm>
        <a:off x="51517" y="503100"/>
        <a:ext cx="6160606" cy="952306"/>
      </dsp:txXfrm>
    </dsp:sp>
    <dsp:sp modelId="{B5311536-934D-43F7-9D12-1EE4AA1CDF5D}">
      <dsp:nvSpPr>
        <dsp:cNvPr id="0" name=""/>
        <dsp:cNvSpPr/>
      </dsp:nvSpPr>
      <dsp:spPr>
        <a:xfrm>
          <a:off x="0" y="1633643"/>
          <a:ext cx="6263640" cy="10553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/>
            <a:t>Energie sparen mit Glas</a:t>
          </a:r>
          <a:endParaRPr lang="en-US" sz="4400" kern="1200"/>
        </a:p>
      </dsp:txBody>
      <dsp:txXfrm>
        <a:off x="51517" y="1685160"/>
        <a:ext cx="6160606" cy="952306"/>
      </dsp:txXfrm>
    </dsp:sp>
    <dsp:sp modelId="{5168767D-BF76-4096-B6C1-129A3FBAC455}">
      <dsp:nvSpPr>
        <dsp:cNvPr id="0" name=""/>
        <dsp:cNvSpPr/>
      </dsp:nvSpPr>
      <dsp:spPr>
        <a:xfrm>
          <a:off x="0" y="2815704"/>
          <a:ext cx="6263640" cy="10553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/>
            <a:t>Stress sparen mit Glas</a:t>
          </a:r>
          <a:endParaRPr lang="en-US" sz="4400" kern="1200"/>
        </a:p>
      </dsp:txBody>
      <dsp:txXfrm>
        <a:off x="51517" y="2867221"/>
        <a:ext cx="6160606" cy="952306"/>
      </dsp:txXfrm>
    </dsp:sp>
    <dsp:sp modelId="{E673D1BC-1305-4615-A0C0-4E8973590B3E}">
      <dsp:nvSpPr>
        <dsp:cNvPr id="0" name=""/>
        <dsp:cNvSpPr/>
      </dsp:nvSpPr>
      <dsp:spPr>
        <a:xfrm>
          <a:off x="0" y="3997764"/>
          <a:ext cx="6263640" cy="10553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400" kern="1200"/>
            <a:t>Schutz vor Handystrahlen</a:t>
          </a:r>
          <a:endParaRPr lang="en-US" sz="4400" kern="1200"/>
        </a:p>
      </dsp:txBody>
      <dsp:txXfrm>
        <a:off x="51517" y="4049281"/>
        <a:ext cx="6160606" cy="952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94874-0D73-4EFD-AF84-A568A1C28100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7B7D7-29FD-4AB3-9514-B21CE564B6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07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7B7D7-29FD-4AB3-9514-B21CE564B66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26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BEF0C-7106-4015-911B-E08D0E52B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5CB7273-9519-445D-A184-A7AE78B1D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D764B-8045-4223-B8D5-08B53DC9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EF6-20FF-426E-82F9-72D5523C43B1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3D84AF-17B3-4BC3-8A90-B0161AB7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92713E-533F-4A44-A552-5FEAB17D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BB2C-7F43-497B-8BB7-3EDCDD56BE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89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13B6E-F001-4FD9-87D9-CE18B4C0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FD530A-1CC3-447C-A099-B2D48DDCD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E805E5-9EA9-4183-B1EE-11AD7637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EF6-20FF-426E-82F9-72D5523C43B1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A501E6-DCCB-4885-980B-5D15AD88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132DD3-CF5F-487A-B71D-743AAFBA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BB2C-7F43-497B-8BB7-3EDCDD56BE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8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DF75FB3-92E9-4D75-8816-5582E165B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77F823-7BFE-4386-A58C-D442177E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18FEDC-70E7-41BD-BA88-46BE4F89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EF6-20FF-426E-82F9-72D5523C43B1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73E793-1037-476C-A1EE-71BD8A4F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979B56-CB1E-4C01-984C-1BB719B3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BB2C-7F43-497B-8BB7-3EDCDD56BE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47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F979A-F378-4EA3-971A-A27567D8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25623F-5D78-4201-84FF-3F87D2A97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06D9CD-1FCE-428B-AA3F-D18186F0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EF6-20FF-426E-82F9-72D5523C43B1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3AD344-60D1-4797-BA0C-7C2ECFF8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7E2332-EF4F-4599-B2EE-691C10C5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BB2C-7F43-497B-8BB7-3EDCDD56BE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3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75F37-C208-4FC6-BAD2-C96795D3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30B086-5D6D-44E3-A13F-99190BCA5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80E85C-4406-4E40-ABD0-3A70C37F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EF6-20FF-426E-82F9-72D5523C43B1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B3B6FB-C4AD-4050-8F2A-5A63AD8A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A5338F-486A-4F85-A097-0160AA27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BB2C-7F43-497B-8BB7-3EDCDD56BE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50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B9910-28D2-4666-B5EA-95C6C648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BBFF34-6237-4E01-9CB1-A5636D257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E46479-F5AA-49DF-BE89-443EFDC0D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7E097F-8E4A-406F-82BA-8BCC083E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EF6-20FF-426E-82F9-72D5523C43B1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91668E-64A9-455A-BD18-61EAAA26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F2D81A-AC42-49DB-B7A9-6C0B463B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BB2C-7F43-497B-8BB7-3EDCDD56BE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72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29A5B-A5C8-4D2C-AB8C-6F017D43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760BC2-4962-4257-B102-EEF6A2735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810A5A-8581-4B05-A035-C992B49AD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EA3EA1-30EB-4698-9671-5ED426C3F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2A6E88-C0F8-4472-AA86-35ADE0C8A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3148A5-0C31-4BEC-BADC-7F2F4BF9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EF6-20FF-426E-82F9-72D5523C43B1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52E9D9-F9E5-414A-9A02-AFDBD9A1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20038EA-3046-42C0-BB46-1ED1CE64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BB2C-7F43-497B-8BB7-3EDCDD56BE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7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3C4D8-03B9-4E4D-B3F8-990DBD5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2DBAA0-C4F4-48D3-A006-5DE47356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EF6-20FF-426E-82F9-72D5523C43B1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5417B8-A1AA-4832-9179-B624F322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0BF4A7-2072-46B7-ADFA-81A32646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BB2C-7F43-497B-8BB7-3EDCDD56BE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79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448F771-0EB2-4B51-8712-3B91DB27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EF6-20FF-426E-82F9-72D5523C43B1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49A95C-976A-4EB2-ADA3-E09B6626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A1CE4D-F2BD-4F54-BB6C-CC99E11E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BB2C-7F43-497B-8BB7-3EDCDD56BE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92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D5E0A-A5A3-4C61-B189-4EA81F60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F4BCCA-5FC7-4BB2-A6CF-A866C339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4119D6-0CAD-4807-A521-F9A5F41D9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489F6C-3315-4C14-A37D-4A31E290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EF6-20FF-426E-82F9-72D5523C43B1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C2F786-D13D-4E3B-934D-3BBB01B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B4B482-551C-4CBE-8283-94596A86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BB2C-7F43-497B-8BB7-3EDCDD56BE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59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BC4CD-BB9E-422A-9108-1369AEF7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2BDD014-69A6-4AAE-B690-E4BA6916C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EF38D4-1B8B-4CC8-93BA-1A35AF38D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FA42B6-B3DA-47B0-B503-6E810438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8EF6-20FF-426E-82F9-72D5523C43B1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98E31B-375D-4768-AD14-FB629641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8FAAE5-71E1-4EB7-86E9-42A48199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BB2C-7F43-497B-8BB7-3EDCDD56BE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79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D33004-FC5F-44C6-B7FC-C333E2C2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B9CE4E-3C81-4529-B509-0D7755A2B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ECFF81-08C5-410C-8F81-137B67E62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28EF6-20FF-426E-82F9-72D5523C43B1}" type="datetimeFigureOut">
              <a:rPr lang="de-DE" smtClean="0"/>
              <a:t>10.10.2021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BFDCE0-01A5-4BD3-A14D-9A8A9746D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7D4715-C48A-4041-9290-71270C8F5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0BB2C-7F43-497B-8BB7-3EDCDD56BE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07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DD87AC-EA11-441E-A925-DCEE636E8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de-DE" sz="4000">
                <a:solidFill>
                  <a:schemeClr val="tx2"/>
                </a:solidFill>
              </a:rPr>
              <a:t>NACHHALTIGKEIT BEI HEIDEGLAS UELZEN</a:t>
            </a:r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27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BE9238EC-8FD7-4133-BDA1-EAE2E7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09" y="320231"/>
            <a:ext cx="3707930" cy="283656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047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EF109-5042-40B7-B7D6-6DDA3C63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Glasproduktion im Jahr 2019 und die Anteile der einzelnen Glasbranchen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1E9AC79-A391-4758-A7A5-9FE838068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8359" y="1949912"/>
            <a:ext cx="7122822" cy="4351338"/>
          </a:xfrm>
        </p:spPr>
      </p:pic>
    </p:spTree>
    <p:extLst>
      <p:ext uri="{BB962C8B-B14F-4D97-AF65-F5344CB8AC3E}">
        <p14:creationId xmlns:p14="http://schemas.microsoft.com/office/powerpoint/2010/main" val="242523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0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7626B7-DFBD-4E25-97F4-3F05CDCF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5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5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5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Verwertung von Glas aus gebrauchten Verpackungen</a:t>
            </a:r>
            <a:br>
              <a:rPr lang="en-US" sz="25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B246BF4-88FC-4176-9B42-33CDE401F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491575"/>
            <a:ext cx="7347537" cy="387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E7DD48-C2AF-47BA-B1CF-A73E3AB7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de-DE" sz="6000">
                <a:solidFill>
                  <a:schemeClr val="bg1"/>
                </a:solidFill>
              </a:rPr>
              <a:t>Werkstoff Glas 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779FBA00-271C-4990-8885-2B31F7E39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36411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08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6121B454-D9CC-4D9A-BB90-D0243B527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F79C704-FD27-4BBA-A751-4A80EDB17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A8FFABF-F1A6-4C80-A0A6-29F3162FE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156AB4D-50E1-494A-A1FF-2E40CFD54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180" y="707900"/>
            <a:ext cx="11185930" cy="540016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CC603F-FEE7-4B23-9C38-38B624BF4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1109994"/>
            <a:ext cx="4582205" cy="46336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Angeschlagen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Kein</a:t>
            </a: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Problem!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5508286B-CDB4-48B2-9B41-FD2F2E17B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9148" y="1093630"/>
            <a:ext cx="5327507" cy="259614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DC2D763-349C-496E-83A2-E7AA0DD24147}"/>
              </a:ext>
            </a:extLst>
          </p:cNvPr>
          <p:cNvSpPr txBox="1"/>
          <p:nvPr/>
        </p:nvSpPr>
        <p:spPr>
          <a:xfrm>
            <a:off x="6189148" y="4051039"/>
            <a:ext cx="5327505" cy="184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Unserer</a:t>
            </a:r>
            <a:r>
              <a:rPr lang="en-US" dirty="0"/>
              <a:t> Gesellschaft </a:t>
            </a:r>
            <a:r>
              <a:rPr lang="en-US" dirty="0" err="1"/>
              <a:t>wurden</a:t>
            </a:r>
            <a:r>
              <a:rPr lang="en-US" dirty="0"/>
              <a:t> </a:t>
            </a:r>
            <a:r>
              <a:rPr lang="en-US" dirty="0" err="1"/>
              <a:t>schon</a:t>
            </a:r>
            <a:r>
              <a:rPr lang="en-US" dirty="0"/>
              <a:t> </a:t>
            </a:r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Namen</a:t>
            </a:r>
            <a:r>
              <a:rPr lang="en-US" dirty="0"/>
              <a:t> </a:t>
            </a:r>
            <a:r>
              <a:rPr lang="en-US" dirty="0" err="1"/>
              <a:t>gegeben</a:t>
            </a:r>
            <a:r>
              <a:rPr lang="en-US" dirty="0"/>
              <a:t>: </a:t>
            </a:r>
            <a:r>
              <a:rPr lang="en-US" dirty="0" err="1"/>
              <a:t>Digitale</a:t>
            </a:r>
            <a:r>
              <a:rPr lang="en-US" dirty="0"/>
              <a:t> Gesellschaft, </a:t>
            </a:r>
            <a:r>
              <a:rPr lang="en-US" dirty="0" err="1"/>
              <a:t>Leistungsgesellschaft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Bunte</a:t>
            </a:r>
            <a:r>
              <a:rPr lang="en-US" dirty="0"/>
              <a:t> Gesellschaft. Die </a:t>
            </a:r>
            <a:r>
              <a:rPr lang="en-US" dirty="0" err="1"/>
              <a:t>treffendste</a:t>
            </a:r>
            <a:r>
              <a:rPr lang="en-US" dirty="0"/>
              <a:t> </a:t>
            </a:r>
            <a:r>
              <a:rPr lang="en-US" dirty="0" err="1"/>
              <a:t>Bezeichnung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wohl</a:t>
            </a:r>
            <a:r>
              <a:rPr lang="en-US" dirty="0"/>
              <a:t> „</a:t>
            </a:r>
            <a:r>
              <a:rPr lang="en-US" dirty="0" err="1"/>
              <a:t>Wegwerfgesellschaft</a:t>
            </a:r>
            <a:r>
              <a:rPr lang="en-US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63017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912C5E87-CB8A-4EB6-9DF9-90164F54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983755" y="404258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1CF381-3344-48FC-8ABE-CAC33B1C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65676"/>
            <a:ext cx="5451504" cy="2754602"/>
          </a:xfrm>
        </p:spPr>
        <p:txBody>
          <a:bodyPr anchor="b">
            <a:normAutofit/>
          </a:bodyPr>
          <a:lstStyle/>
          <a:p>
            <a:r>
              <a:rPr lang="de-DE" sz="4000"/>
              <a:t>Das Handwerk als Nachhaltigkeitsmotor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74EC8-F11A-4335-B75B-193F9E773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3393569"/>
            <a:ext cx="3018553" cy="3123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/>
              <a:t>Was hat das Handwerk mit Nachhaltigkeit zu tun?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endParaRPr lang="de-DE" sz="200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DD44A35-A6B5-418F-BEE2-3566984DA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143" y="4563920"/>
            <a:ext cx="2229761" cy="7831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216F09-A086-47B3-AA7F-81944503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074" y="1909854"/>
            <a:ext cx="2610124" cy="28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4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E0E0EC-8694-42B7-8BE5-9DCFC917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Beratungsangebot Zukunfts-Check Nachhaltigkeit</a:t>
            </a:r>
            <a:br>
              <a:rPr lang="en-US" sz="2500">
                <a:solidFill>
                  <a:srgbClr val="FFFFFF"/>
                </a:solidFill>
              </a:rPr>
            </a:br>
            <a:endParaRPr lang="en-US" sz="250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20A1522-1279-4275-B0EB-AB3142BB1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3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4449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A016CB47-C4D4-4332-9ED0-DBB916252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7D43E0-CBA1-43A2-AB27-0B5BD5AB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3930305"/>
            <a:ext cx="3861960" cy="2437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Kennzeichnung als nachhaltiges Unternehmen </a:t>
            </a:r>
            <a:br>
              <a:rPr lang="en-US" sz="3600"/>
            </a:br>
            <a:r>
              <a:rPr lang="en-US" sz="3600"/>
              <a:t>„Wir sind dabei.“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1354A12-361F-467C-AA64-A64CD1EE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88" y="384463"/>
            <a:ext cx="2635612" cy="281132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A94DB6-C11A-49F7-97ED-CD4C3BFCE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33" y="2118049"/>
            <a:ext cx="6617453" cy="4417149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2BABA93-BA03-4180-912A-69AE61D88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95756" y="1053474"/>
            <a:ext cx="3336953" cy="147329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308816-6B20-445C-8A36-54D89DD22511}"/>
              </a:ext>
            </a:extLst>
          </p:cNvPr>
          <p:cNvSpPr txBox="1"/>
          <p:nvPr/>
        </p:nvSpPr>
        <p:spPr>
          <a:xfrm>
            <a:off x="4494299" y="22396"/>
            <a:ext cx="6170142" cy="1065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https://www.nachhaltigkeitsallianz.de/wir-sind-dabei/#unternehmen_karte</a:t>
            </a:r>
          </a:p>
        </p:txBody>
      </p:sp>
    </p:spTree>
    <p:extLst>
      <p:ext uri="{BB962C8B-B14F-4D97-AF65-F5344CB8AC3E}">
        <p14:creationId xmlns:p14="http://schemas.microsoft.com/office/powerpoint/2010/main" val="303651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BBBE0-B882-4FCE-9BB0-BC871CE4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5EFA6B-F2DE-42CD-B798-3095E8739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04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Breitbild</PresentationFormat>
  <Paragraphs>16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NACHHALTIGKEIT BEI HEIDEGLAS UELZEN</vt:lpstr>
      <vt:lpstr>Glasproduktion im Jahr 2019 und die Anteile der einzelnen Glasbranchen</vt:lpstr>
      <vt:lpstr>  Verwertung von Glas aus gebrauchten Verpackungen </vt:lpstr>
      <vt:lpstr>Werkstoff Glas </vt:lpstr>
      <vt:lpstr>Angeschlagen? Kein Problem!</vt:lpstr>
      <vt:lpstr>Das Handwerk als Nachhaltigkeitsmotor</vt:lpstr>
      <vt:lpstr>Beratungsangebot Zukunfts-Check Nachhaltigkeit </vt:lpstr>
      <vt:lpstr>Kennzeichnung als nachhaltiges Unternehmen  „Wir sind dabei.“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Tanja Neumann</dc:creator>
  <cp:lastModifiedBy>Tanja Neumann</cp:lastModifiedBy>
  <cp:revision>3</cp:revision>
  <dcterms:created xsi:type="dcterms:W3CDTF">2021-10-10T08:38:44Z</dcterms:created>
  <dcterms:modified xsi:type="dcterms:W3CDTF">2021-10-10T09:36:37Z</dcterms:modified>
</cp:coreProperties>
</file>